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5" r:id="rId3"/>
    <p:sldId id="316" r:id="rId4"/>
    <p:sldId id="313" r:id="rId5"/>
    <p:sldId id="31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8" autoAdjust="0"/>
    <p:restoredTop sz="94675" autoAdjust="0"/>
  </p:normalViewPr>
  <p:slideViewPr>
    <p:cSldViewPr>
      <p:cViewPr varScale="1">
        <p:scale>
          <a:sx n="102" d="100"/>
          <a:sy n="102" d="100"/>
        </p:scale>
        <p:origin x="127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/>
        </p:nvSpPr>
        <p:spPr>
          <a:xfrm>
            <a:off x="827584" y="3153968"/>
            <a:ext cx="7582349" cy="13647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/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РЕЙТИНГОВАЯ ОЦЕНКА ДЕЯТЕЛЬНОСТИ</a:t>
            </a:r>
          </a:p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СТАЦИОНАРОВ (</a:t>
            </a:r>
            <a:r>
              <a:rPr lang="ru-RU" sz="2800" b="1" dirty="0" smtClean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детских/  </a:t>
            </a: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областных, городских)</a:t>
            </a:r>
          </a:p>
        </p:txBody>
      </p:sp>
      <p:sp>
        <p:nvSpPr>
          <p:cNvPr id="8" name="красная полоса" descr="Красная полоса"/>
          <p:cNvSpPr>
            <a:spLocks noGrp="1"/>
          </p:cNvSpPr>
          <p:nvPr>
            <p:ph type="ctrTitle"/>
          </p:nvPr>
        </p:nvSpPr>
        <p:spPr>
          <a:xfrm>
            <a:off x="323528" y="215900"/>
            <a:ext cx="8208912" cy="692150"/>
          </a:xfrm>
          <a:prstGeom prst="rect">
            <a:avLst/>
          </a:prstGeom>
          <a:solidFill>
            <a:srgbClr val="188A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ru-RU" altLang="ru-RU" sz="1600" b="1" dirty="0">
                <a:solidFill>
                  <a:schemeClr val="bg1"/>
                </a:solidFill>
                <a:latin typeface="Arial" charset="0"/>
              </a:rPr>
              <a:t>РЕСПУБЛИКАНСКИЙ ЦЕНТР РАЗВИТИЯ ЗДРАВООХРАНЕНИЯ</a:t>
            </a:r>
            <a:br>
              <a:rPr lang="ru-RU" altLang="ru-RU" sz="1600" b="1" dirty="0">
                <a:solidFill>
                  <a:schemeClr val="bg1"/>
                </a:solidFill>
                <a:latin typeface="Arial" charset="0"/>
              </a:rPr>
            </a:br>
            <a:r>
              <a:rPr lang="ru-RU" altLang="ru-RU" sz="1600" b="1" dirty="0">
                <a:solidFill>
                  <a:schemeClr val="bg1"/>
                </a:solidFill>
                <a:latin typeface="Arial" charset="0"/>
              </a:rPr>
              <a:t>МИНИСТЕРСТВА ЗДРАВООХРАНЕНИЯ РЕСПУБЛИКИ </a:t>
            </a:r>
            <a:r>
              <a:rPr lang="ru-RU" altLang="ru-RU" sz="1600" b="1" dirty="0" smtClean="0">
                <a:solidFill>
                  <a:schemeClr val="bg1"/>
                </a:solidFill>
                <a:latin typeface="Arial" charset="0"/>
              </a:rPr>
              <a:t>КАЗАХСТАН</a:t>
            </a:r>
            <a:endParaRPr lang="ru-RU" dirty="0"/>
          </a:p>
        </p:txBody>
      </p:sp>
      <p:pic>
        <p:nvPicPr>
          <p:cNvPr id="9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469"/>
          <a:stretch>
            <a:fillRect/>
          </a:stretch>
        </p:blipFill>
        <p:spPr bwMode="auto">
          <a:xfrm>
            <a:off x="88161" y="138119"/>
            <a:ext cx="883439" cy="79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3026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областных детских стационаров </a:t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6160516"/>
              </p:ext>
            </p:extLst>
          </p:nvPr>
        </p:nvGraphicFramePr>
        <p:xfrm>
          <a:off x="0" y="505880"/>
          <a:ext cx="9144000" cy="6352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85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0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1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1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04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43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487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95138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510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380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591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КР (%)=ФБ/</a:t>
                      </a: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 </a:t>
                      </a: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ПБ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КР (%)=ФБ/</a:t>
                      </a: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 </a:t>
                      </a: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ПБ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92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Акмолинская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«Многопрофильная областная</a:t>
                      </a:r>
                      <a:r>
                        <a:rPr lang="ru-RU" sz="105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детская больница» при УЗ </a:t>
                      </a:r>
                      <a:r>
                        <a:rPr lang="ru-RU" sz="105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Акмолинской</a:t>
                      </a:r>
                      <a:r>
                        <a:rPr lang="ru-RU" sz="105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60,7%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86,8%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0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Алматинская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 "Областная детская больница"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УЗ </a:t>
                      </a:r>
                      <a:r>
                        <a:rPr lang="ru-RU" sz="105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Алматинской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66,6%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71,1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34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Атырауская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 "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Атырауская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областная детская больница"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УЗ </a:t>
                      </a:r>
                      <a:r>
                        <a:rPr lang="ru-RU" sz="105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Атырауской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41,1%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76,3%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61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Жамбылская</a:t>
                      </a: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Жамбылская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областная детская больница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УЗ </a:t>
                      </a:r>
                      <a:r>
                        <a:rPr lang="ru-RU" sz="105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Жамбылской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области"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78,4%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83,4%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0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 "Областная детская многопрофильная больница" УЗ ЗКО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70,5%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297%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78,2%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073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"Областная детская клиническая больница" </a:t>
                      </a:r>
                      <a:r>
                        <a:rPr lang="ru-RU" sz="105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УЗ Карагандинской </a:t>
                      </a: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58,8%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78,9%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309">
                <a:tc gridSpan="8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максимальный пороговый балл,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ФБ-фактический балл, 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КР-коэффициент результативности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87" name="Группа 86"/>
          <p:cNvGrpSpPr/>
          <p:nvPr/>
        </p:nvGrpSpPr>
        <p:grpSpPr>
          <a:xfrm>
            <a:off x="8100392" y="3716516"/>
            <a:ext cx="806733" cy="109788"/>
            <a:chOff x="4800372" y="271747"/>
            <a:chExt cx="806733" cy="148083"/>
          </a:xfrm>
        </p:grpSpPr>
        <p:sp>
          <p:nvSpPr>
            <p:cNvPr id="88" name="5-конечная звезда 87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5-конечная звезда 89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5-конечная звезда 90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8" name="Группа 127"/>
          <p:cNvGrpSpPr/>
          <p:nvPr/>
        </p:nvGrpSpPr>
        <p:grpSpPr>
          <a:xfrm>
            <a:off x="5450687" y="5973616"/>
            <a:ext cx="582325" cy="109788"/>
            <a:chOff x="6236568" y="276066"/>
            <a:chExt cx="582325" cy="148083"/>
          </a:xfrm>
        </p:grpSpPr>
        <p:sp>
          <p:nvSpPr>
            <p:cNvPr id="129" name="5-конечная звезда 12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5-конечная звезда 12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5-конечная звезда 13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8" name="Группа 167"/>
          <p:cNvGrpSpPr/>
          <p:nvPr/>
        </p:nvGrpSpPr>
        <p:grpSpPr>
          <a:xfrm>
            <a:off x="5612774" y="2830498"/>
            <a:ext cx="365246" cy="109788"/>
            <a:chOff x="7472157" y="269324"/>
            <a:chExt cx="365246" cy="148082"/>
          </a:xfrm>
        </p:grpSpPr>
        <p:sp>
          <p:nvSpPr>
            <p:cNvPr id="169" name="5-конечная звезда 16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0" name="5-конечная звезда 16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1" name="Группа 170"/>
          <p:cNvGrpSpPr/>
          <p:nvPr/>
        </p:nvGrpSpPr>
        <p:grpSpPr>
          <a:xfrm>
            <a:off x="5612774" y="3716515"/>
            <a:ext cx="365246" cy="109788"/>
            <a:chOff x="7472157" y="269324"/>
            <a:chExt cx="365246" cy="148082"/>
          </a:xfrm>
        </p:grpSpPr>
        <p:sp>
          <p:nvSpPr>
            <p:cNvPr id="172" name="5-конечная звезда 17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5-конечная звезда 17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8100392" y="5973615"/>
            <a:ext cx="806733" cy="109788"/>
            <a:chOff x="4800372" y="271747"/>
            <a:chExt cx="806733" cy="148083"/>
          </a:xfrm>
        </p:grpSpPr>
        <p:sp>
          <p:nvSpPr>
            <p:cNvPr id="50" name="5-конечная звезда 4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5-конечная звезда 5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5-конечная звезда 5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5-конечная звезда 5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8100392" y="5207875"/>
            <a:ext cx="806733" cy="109788"/>
            <a:chOff x="4800372" y="271747"/>
            <a:chExt cx="806733" cy="148083"/>
          </a:xfrm>
        </p:grpSpPr>
        <p:sp>
          <p:nvSpPr>
            <p:cNvPr id="55" name="5-конечная звезда 5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5-конечная звезда 56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5-конечная звезда 57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8100392" y="4481000"/>
            <a:ext cx="806733" cy="109788"/>
            <a:chOff x="4800372" y="271747"/>
            <a:chExt cx="806733" cy="148083"/>
          </a:xfrm>
        </p:grpSpPr>
        <p:sp>
          <p:nvSpPr>
            <p:cNvPr id="60" name="5-конечная звезда 5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5-конечная звезда 6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8100392" y="2830497"/>
            <a:ext cx="806733" cy="109788"/>
            <a:chOff x="4800372" y="271747"/>
            <a:chExt cx="806733" cy="148083"/>
          </a:xfrm>
        </p:grpSpPr>
        <p:sp>
          <p:nvSpPr>
            <p:cNvPr id="65" name="5-конечная звезда 6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5-конечная звезда 66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5-конечная звезда 67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7993185" y="2132856"/>
            <a:ext cx="1068903" cy="116437"/>
            <a:chOff x="3405227" y="254701"/>
            <a:chExt cx="1022757" cy="198726"/>
          </a:xfrm>
        </p:grpSpPr>
        <p:sp>
          <p:nvSpPr>
            <p:cNvPr id="70" name="5-конечная звезда 69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5-конечная звезда 70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5-конечная звезда 71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5-конечная звезда 72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5-конечная звезда 73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5" name="Группа 74"/>
          <p:cNvGrpSpPr/>
          <p:nvPr/>
        </p:nvGrpSpPr>
        <p:grpSpPr>
          <a:xfrm>
            <a:off x="5450687" y="2139505"/>
            <a:ext cx="582325" cy="109788"/>
            <a:chOff x="6236568" y="276066"/>
            <a:chExt cx="582325" cy="148083"/>
          </a:xfrm>
        </p:grpSpPr>
        <p:sp>
          <p:nvSpPr>
            <p:cNvPr id="76" name="5-конечная звезда 7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5450687" y="4481001"/>
            <a:ext cx="806733" cy="109788"/>
            <a:chOff x="4800372" y="271747"/>
            <a:chExt cx="806733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5450687" y="5193793"/>
            <a:ext cx="806733" cy="109788"/>
            <a:chOff x="4800372" y="271747"/>
            <a:chExt cx="806733" cy="148083"/>
          </a:xfrm>
        </p:grpSpPr>
        <p:sp>
          <p:nvSpPr>
            <p:cNvPr id="85" name="5-конечная звезда 8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5-конечная звезда 99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5-конечная звезда 100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40558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областных детских стационаров </a:t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1023873"/>
              </p:ext>
            </p:extLst>
          </p:nvPr>
        </p:nvGraphicFramePr>
        <p:xfrm>
          <a:off x="0" y="519963"/>
          <a:ext cx="9144000" cy="6268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9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2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33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1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0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43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487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24462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510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380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693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КР (%)=ФБ/</a:t>
                      </a: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 </a:t>
                      </a: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ПБ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КР (%)=ФБ/</a:t>
                      </a: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 </a:t>
                      </a: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ПБ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156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Костанайская</a:t>
                      </a: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"</a:t>
                      </a:r>
                      <a:r>
                        <a:rPr lang="ru-RU" sz="105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Костанайская</a:t>
                      </a: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областная детская больница" </a:t>
                      </a:r>
                      <a:r>
                        <a:rPr lang="ru-RU" sz="105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УЗ </a:t>
                      </a:r>
                      <a:r>
                        <a:rPr lang="ru-RU" sz="105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Костанайской</a:t>
                      </a: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78,4%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86,8%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11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Кызылординская</a:t>
                      </a: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"</a:t>
                      </a:r>
                      <a:r>
                        <a:rPr lang="ru-RU" sz="105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Кызылординская</a:t>
                      </a: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областная детская больница </a:t>
                      </a:r>
                      <a:r>
                        <a:rPr lang="ru-RU" sz="105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 УЗ </a:t>
                      </a:r>
                      <a:r>
                        <a:rPr lang="ru-RU" sz="105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Кызылординской</a:t>
                      </a:r>
                      <a:r>
                        <a:rPr lang="ru-RU" sz="105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58,8%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81,6%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823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Мангистауская</a:t>
                      </a: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"Областная детская больница" </a:t>
                      </a:r>
                      <a:r>
                        <a:rPr lang="ru-RU" sz="105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УЗ </a:t>
                      </a:r>
                      <a:r>
                        <a:rPr lang="ru-RU" sz="105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Мангистауской</a:t>
                      </a:r>
                      <a:r>
                        <a:rPr lang="ru-RU" sz="105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56,8%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76,3%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4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Павлодарская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 "Павлодарская областная детская больница"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УЗ Павлодарской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68,6%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81,6%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78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 "Детская областная больница"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УЗ СКО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78,4%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71,1%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471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Туркестанская</a:t>
                      </a:r>
                      <a:endParaRPr lang="ru-RU" sz="105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«Областная детская больница» УЗ Туркестанской области</a:t>
                      </a:r>
                      <a:endParaRPr lang="ru-RU" sz="105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64,71%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94,7%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5214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Туркестанская</a:t>
                      </a:r>
                      <a:endParaRPr lang="ru-RU" sz="105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«Областная детский реабилитационный центр» УЗ Туркестанской области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45,1%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250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78,1%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97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Шымкент</a:t>
                      </a:r>
                      <a:endParaRPr lang="ru-RU" sz="105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«Областной детский реабилитационный</a:t>
                      </a:r>
                      <a:r>
                        <a:rPr lang="ru-RU" sz="105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центр №2» УЗ г. Шымкента</a:t>
                      </a:r>
                      <a:endParaRPr lang="ru-RU" sz="105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33,3%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31,6%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4772">
                <a:tc gridSpan="8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максимальный пороговый балл,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ФБ-фактический балл, 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КР-коэффициент результативности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49" name="Группа 48"/>
          <p:cNvGrpSpPr/>
          <p:nvPr/>
        </p:nvGrpSpPr>
        <p:grpSpPr>
          <a:xfrm>
            <a:off x="8121206" y="3267869"/>
            <a:ext cx="806733" cy="109788"/>
            <a:chOff x="4800372" y="271747"/>
            <a:chExt cx="806733" cy="148083"/>
          </a:xfrm>
        </p:grpSpPr>
        <p:sp>
          <p:nvSpPr>
            <p:cNvPr id="50" name="5-конечная звезда 4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5-конечная звезда 5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5-конечная звезда 5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5-конечная звезда 5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2" name="Группа 71"/>
          <p:cNvGrpSpPr/>
          <p:nvPr/>
        </p:nvGrpSpPr>
        <p:grpSpPr>
          <a:xfrm>
            <a:off x="7993784" y="2074638"/>
            <a:ext cx="1068903" cy="116437"/>
            <a:chOff x="3405227" y="254701"/>
            <a:chExt cx="1022757" cy="198726"/>
          </a:xfrm>
        </p:grpSpPr>
        <p:sp>
          <p:nvSpPr>
            <p:cNvPr id="73" name="5-конечная звезда 72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5-конечная звезда 7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5-конечная звезда 7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5-конечная звезда 75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7" name="Группа 86"/>
          <p:cNvGrpSpPr/>
          <p:nvPr/>
        </p:nvGrpSpPr>
        <p:grpSpPr>
          <a:xfrm>
            <a:off x="5498082" y="3212976"/>
            <a:ext cx="582325" cy="109788"/>
            <a:chOff x="6236568" y="276066"/>
            <a:chExt cx="582325" cy="148083"/>
          </a:xfrm>
        </p:grpSpPr>
        <p:sp>
          <p:nvSpPr>
            <p:cNvPr id="88" name="5-конечная звезда 8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5-конечная звезда 8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5417690" y="2072668"/>
            <a:ext cx="806733" cy="109788"/>
            <a:chOff x="4800372" y="271747"/>
            <a:chExt cx="806733" cy="148083"/>
          </a:xfrm>
        </p:grpSpPr>
        <p:sp>
          <p:nvSpPr>
            <p:cNvPr id="92" name="5-конечная звезда 9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5-конечная звезда 9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5-конечная звезда 9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5-конечная звезда 9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6" name="Группа 95"/>
          <p:cNvGrpSpPr/>
          <p:nvPr/>
        </p:nvGrpSpPr>
        <p:grpSpPr>
          <a:xfrm>
            <a:off x="5498082" y="2693188"/>
            <a:ext cx="582325" cy="109788"/>
            <a:chOff x="6236568" y="276066"/>
            <a:chExt cx="582325" cy="148083"/>
          </a:xfrm>
        </p:grpSpPr>
        <p:sp>
          <p:nvSpPr>
            <p:cNvPr id="97" name="5-конечная звезда 9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5-конечная звезда 9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5-конечная звезда 9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2" name="Группа 111"/>
          <p:cNvGrpSpPr/>
          <p:nvPr/>
        </p:nvGrpSpPr>
        <p:grpSpPr>
          <a:xfrm>
            <a:off x="7993784" y="2697764"/>
            <a:ext cx="1068903" cy="116437"/>
            <a:chOff x="3405227" y="254701"/>
            <a:chExt cx="1022757" cy="198726"/>
          </a:xfrm>
        </p:grpSpPr>
        <p:sp>
          <p:nvSpPr>
            <p:cNvPr id="113" name="5-конечная звезда 112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5-конечная звезда 11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5-конечная звезда 11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5-конечная звезда 115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5-конечная звезда 116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8" name="Группа 117"/>
          <p:cNvGrpSpPr/>
          <p:nvPr/>
        </p:nvGrpSpPr>
        <p:grpSpPr>
          <a:xfrm>
            <a:off x="8121206" y="3789041"/>
            <a:ext cx="806733" cy="109788"/>
            <a:chOff x="4800372" y="271747"/>
            <a:chExt cx="806733" cy="148083"/>
          </a:xfrm>
        </p:grpSpPr>
        <p:sp>
          <p:nvSpPr>
            <p:cNvPr id="119" name="5-конечная звезда 118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5-конечная звезда 119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5-конечная звезда 12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5-конечная звезда 12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3" name="Группа 122"/>
          <p:cNvGrpSpPr/>
          <p:nvPr/>
        </p:nvGrpSpPr>
        <p:grpSpPr>
          <a:xfrm>
            <a:off x="5494951" y="3789040"/>
            <a:ext cx="582325" cy="109788"/>
            <a:chOff x="6236568" y="276066"/>
            <a:chExt cx="582325" cy="148083"/>
          </a:xfrm>
        </p:grpSpPr>
        <p:sp>
          <p:nvSpPr>
            <p:cNvPr id="124" name="5-конечная звезда 123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5-конечная звезда 124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5-конечная звезда 125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7" name="Группа 126"/>
          <p:cNvGrpSpPr/>
          <p:nvPr/>
        </p:nvGrpSpPr>
        <p:grpSpPr>
          <a:xfrm>
            <a:off x="8121206" y="4293097"/>
            <a:ext cx="806733" cy="109788"/>
            <a:chOff x="4800372" y="271747"/>
            <a:chExt cx="806733" cy="148083"/>
          </a:xfrm>
        </p:grpSpPr>
        <p:sp>
          <p:nvSpPr>
            <p:cNvPr id="128" name="5-конечная звезда 127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5-конечная звезда 128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5-конечная звезда 129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5-конечная звезда 130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2" name="Группа 131"/>
          <p:cNvGrpSpPr/>
          <p:nvPr/>
        </p:nvGrpSpPr>
        <p:grpSpPr>
          <a:xfrm>
            <a:off x="5389008" y="4293096"/>
            <a:ext cx="806733" cy="109788"/>
            <a:chOff x="4800372" y="271747"/>
            <a:chExt cx="806733" cy="148083"/>
          </a:xfrm>
        </p:grpSpPr>
        <p:sp>
          <p:nvSpPr>
            <p:cNvPr id="140" name="5-конечная звезда 13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5-конечная звезда 14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5-конечная звезда 14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5-конечная звезда 14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4" name="Группа 143"/>
          <p:cNvGrpSpPr/>
          <p:nvPr/>
        </p:nvGrpSpPr>
        <p:grpSpPr>
          <a:xfrm>
            <a:off x="7986132" y="4759860"/>
            <a:ext cx="1068903" cy="116437"/>
            <a:chOff x="3405227" y="254701"/>
            <a:chExt cx="1022757" cy="198726"/>
          </a:xfrm>
        </p:grpSpPr>
        <p:sp>
          <p:nvSpPr>
            <p:cNvPr id="145" name="5-конечная звезда 144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5-конечная звезда 145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5-конечная звезда 146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5-конечная звезда 147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5-конечная звезда 148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0" name="Группа 149"/>
          <p:cNvGrpSpPr/>
          <p:nvPr/>
        </p:nvGrpSpPr>
        <p:grpSpPr>
          <a:xfrm>
            <a:off x="8132521" y="5373216"/>
            <a:ext cx="806733" cy="109788"/>
            <a:chOff x="4800372" y="271747"/>
            <a:chExt cx="806733" cy="148083"/>
          </a:xfrm>
        </p:grpSpPr>
        <p:sp>
          <p:nvSpPr>
            <p:cNvPr id="151" name="5-конечная звезда 150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5-конечная звезда 151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5-конечная звезда 152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5-конечная звезда 153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5" name="Группа 154"/>
          <p:cNvGrpSpPr/>
          <p:nvPr/>
        </p:nvGrpSpPr>
        <p:grpSpPr>
          <a:xfrm>
            <a:off x="8345613" y="6021288"/>
            <a:ext cx="365246" cy="109788"/>
            <a:chOff x="7472157" y="269324"/>
            <a:chExt cx="365246" cy="148082"/>
          </a:xfrm>
        </p:grpSpPr>
        <p:sp>
          <p:nvSpPr>
            <p:cNvPr id="156" name="5-конечная звезда 15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7" name="5-конечная звезда 15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8" name="Группа 157"/>
          <p:cNvGrpSpPr/>
          <p:nvPr/>
        </p:nvGrpSpPr>
        <p:grpSpPr>
          <a:xfrm>
            <a:off x="5494951" y="4733076"/>
            <a:ext cx="582325" cy="109788"/>
            <a:chOff x="6236568" y="276066"/>
            <a:chExt cx="582325" cy="148083"/>
          </a:xfrm>
        </p:grpSpPr>
        <p:sp>
          <p:nvSpPr>
            <p:cNvPr id="159" name="5-конечная звезда 15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5-конечная звезда 15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5-конечная звезда 16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2" name="Группа 161"/>
          <p:cNvGrpSpPr/>
          <p:nvPr/>
        </p:nvGrpSpPr>
        <p:grpSpPr>
          <a:xfrm>
            <a:off x="5614471" y="5373215"/>
            <a:ext cx="365246" cy="109788"/>
            <a:chOff x="7472157" y="269324"/>
            <a:chExt cx="365246" cy="148082"/>
          </a:xfrm>
        </p:grpSpPr>
        <p:sp>
          <p:nvSpPr>
            <p:cNvPr id="163" name="5-конечная звезда 16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5-конечная звезда 16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5" name="Группа 164"/>
          <p:cNvGrpSpPr/>
          <p:nvPr/>
        </p:nvGrpSpPr>
        <p:grpSpPr>
          <a:xfrm>
            <a:off x="5613416" y="6010994"/>
            <a:ext cx="365246" cy="109788"/>
            <a:chOff x="7472157" y="269324"/>
            <a:chExt cx="365246" cy="148082"/>
          </a:xfrm>
        </p:grpSpPr>
        <p:sp>
          <p:nvSpPr>
            <p:cNvPr id="166" name="5-конечная звезда 16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5-конечная звезда 16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10177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-1116" y="0"/>
            <a:ext cx="9145116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городских детских стационаров </a:t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0543324"/>
              </p:ext>
            </p:extLst>
          </p:nvPr>
        </p:nvGraphicFramePr>
        <p:xfrm>
          <a:off x="0" y="487542"/>
          <a:ext cx="9144001" cy="6370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4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0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1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1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0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43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487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46203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510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380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409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КР (%)=ФБ/</a:t>
                      </a: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 </a:t>
                      </a: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ПБ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КР (%)=ФБ/</a:t>
                      </a: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 </a:t>
                      </a: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ПБ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Актюбинская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«Городская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детская клиническая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больница» УЗ Актюбинской области</a:t>
                      </a:r>
                      <a:r>
                        <a:rPr lang="ru-RU" sz="105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78,4%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26,3%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85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Алматинская 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 "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Алматинская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региональная детская клиническая больница"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УЗ </a:t>
                      </a:r>
                      <a:r>
                        <a:rPr lang="ru-RU" sz="105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Алматинской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76,4%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57,9%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64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 "Центр детской неотложной медицинской помощи"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УЗ</a:t>
                      </a:r>
                      <a:r>
                        <a:rPr lang="ru-RU" sz="105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города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78,4%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64,7%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6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 "Детская городская клиническая больница №2"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УЗ г.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72,5%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62,5%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9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Нур</a:t>
                      </a:r>
                      <a:r>
                        <a:rPr lang="ru-RU" sz="10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Султан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 "Городская детская больница №1"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УЗ </a:t>
                      </a:r>
                      <a:r>
                        <a:rPr lang="ru-RU" sz="105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г.Нур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-Султан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70,5%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Нур</a:t>
                      </a:r>
                      <a:r>
                        <a:rPr lang="ru-RU" sz="10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-Султан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«Городская детская больница №2»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УЗ</a:t>
                      </a:r>
                      <a:r>
                        <a:rPr lang="ru-RU" sz="105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г. </a:t>
                      </a:r>
                      <a:r>
                        <a:rPr lang="ru-RU" sz="105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Нур</a:t>
                      </a:r>
                      <a:r>
                        <a:rPr lang="ru-RU" sz="105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-Султан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70,5%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76,3%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6237">
                <a:tc gridSpan="8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максимальный пороговый балл,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ФБ-фактический балл, 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КР-коэффициент результативности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46" name="Группа 45"/>
          <p:cNvGrpSpPr/>
          <p:nvPr/>
        </p:nvGrpSpPr>
        <p:grpSpPr>
          <a:xfrm>
            <a:off x="5420201" y="2174851"/>
            <a:ext cx="806733" cy="109788"/>
            <a:chOff x="4800372" y="271747"/>
            <a:chExt cx="806733" cy="148083"/>
          </a:xfrm>
        </p:grpSpPr>
        <p:sp>
          <p:nvSpPr>
            <p:cNvPr id="47" name="5-конечная звезда 4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5-конечная звезда 4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5-конечная звезда 4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5-конечная звезда 4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1" name="Группа 50"/>
          <p:cNvGrpSpPr/>
          <p:nvPr/>
        </p:nvGrpSpPr>
        <p:grpSpPr>
          <a:xfrm>
            <a:off x="5420834" y="3933056"/>
            <a:ext cx="806733" cy="109788"/>
            <a:chOff x="4800372" y="271747"/>
            <a:chExt cx="806733" cy="148083"/>
          </a:xfrm>
        </p:grpSpPr>
        <p:sp>
          <p:nvSpPr>
            <p:cNvPr id="52" name="5-конечная звезда 5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5-конечная звезда 5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5-конечная звезда 5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5-конечная звезда 5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5397377" y="3010632"/>
            <a:ext cx="806733" cy="109788"/>
            <a:chOff x="4800372" y="271747"/>
            <a:chExt cx="806733" cy="148083"/>
          </a:xfrm>
        </p:grpSpPr>
        <p:sp>
          <p:nvSpPr>
            <p:cNvPr id="57" name="5-конечная звезда 5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5-конечная звезда 5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2" name="5-конечная звезда 61"/>
          <p:cNvSpPr/>
          <p:nvPr/>
        </p:nvSpPr>
        <p:spPr>
          <a:xfrm>
            <a:off x="8503060" y="2181723"/>
            <a:ext cx="144016" cy="109786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8" name="Группа 87"/>
          <p:cNvGrpSpPr/>
          <p:nvPr/>
        </p:nvGrpSpPr>
        <p:grpSpPr>
          <a:xfrm>
            <a:off x="8252765" y="3000337"/>
            <a:ext cx="582325" cy="109788"/>
            <a:chOff x="6236568" y="276066"/>
            <a:chExt cx="582325" cy="148083"/>
          </a:xfrm>
        </p:grpSpPr>
        <p:sp>
          <p:nvSpPr>
            <p:cNvPr id="89" name="5-конечная звезда 8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5-конечная звезда 8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5-конечная звезда 9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6" name="Группа 95"/>
          <p:cNvGrpSpPr/>
          <p:nvPr/>
        </p:nvGrpSpPr>
        <p:grpSpPr>
          <a:xfrm>
            <a:off x="8253273" y="3933055"/>
            <a:ext cx="582325" cy="109788"/>
            <a:chOff x="6236568" y="276066"/>
            <a:chExt cx="582325" cy="148083"/>
          </a:xfrm>
        </p:grpSpPr>
        <p:sp>
          <p:nvSpPr>
            <p:cNvPr id="97" name="5-конечная звезда 9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5-конечная звезда 9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5-конечная звезда 9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8" name="Группа 127"/>
          <p:cNvGrpSpPr/>
          <p:nvPr/>
        </p:nvGrpSpPr>
        <p:grpSpPr>
          <a:xfrm>
            <a:off x="8270163" y="4793600"/>
            <a:ext cx="582325" cy="109788"/>
            <a:chOff x="6236568" y="276066"/>
            <a:chExt cx="582325" cy="148083"/>
          </a:xfrm>
        </p:grpSpPr>
        <p:sp>
          <p:nvSpPr>
            <p:cNvPr id="129" name="5-конечная звезда 12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5-конечная звезда 12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5-конечная звезда 13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8" name="Группа 67"/>
          <p:cNvGrpSpPr/>
          <p:nvPr/>
        </p:nvGrpSpPr>
        <p:grpSpPr>
          <a:xfrm>
            <a:off x="5440703" y="4793601"/>
            <a:ext cx="806733" cy="109788"/>
            <a:chOff x="4800372" y="271747"/>
            <a:chExt cx="806733" cy="148083"/>
          </a:xfrm>
        </p:grpSpPr>
        <p:sp>
          <p:nvSpPr>
            <p:cNvPr id="69" name="5-конечная звезда 68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5-конечная звезда 7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5-конечная звезда 7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3" name="Группа 72"/>
          <p:cNvGrpSpPr/>
          <p:nvPr/>
        </p:nvGrpSpPr>
        <p:grpSpPr>
          <a:xfrm>
            <a:off x="5440703" y="5406728"/>
            <a:ext cx="806733" cy="109788"/>
            <a:chOff x="4800372" y="271747"/>
            <a:chExt cx="806733" cy="148083"/>
          </a:xfrm>
        </p:grpSpPr>
        <p:sp>
          <p:nvSpPr>
            <p:cNvPr id="74" name="5-конечная звезда 7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5-конечная звезда 7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5-конечная звезда 7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8" name="Группа 77"/>
          <p:cNvGrpSpPr/>
          <p:nvPr/>
        </p:nvGrpSpPr>
        <p:grpSpPr>
          <a:xfrm>
            <a:off x="5440703" y="6024444"/>
            <a:ext cx="806733" cy="109788"/>
            <a:chOff x="4800372" y="271747"/>
            <a:chExt cx="806733" cy="148083"/>
          </a:xfrm>
        </p:grpSpPr>
        <p:sp>
          <p:nvSpPr>
            <p:cNvPr id="79" name="5-конечная звезда 78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5-конечная звезда 79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3" name="Группа 82"/>
          <p:cNvGrpSpPr/>
          <p:nvPr/>
        </p:nvGrpSpPr>
        <p:grpSpPr>
          <a:xfrm>
            <a:off x="8161089" y="5413228"/>
            <a:ext cx="806733" cy="109788"/>
            <a:chOff x="4800372" y="271747"/>
            <a:chExt cx="806733" cy="148083"/>
          </a:xfrm>
        </p:grpSpPr>
        <p:sp>
          <p:nvSpPr>
            <p:cNvPr id="84" name="5-конечная звезда 8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5-конечная звезда 8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5-конечная звезда 9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1" name="Группа 100"/>
          <p:cNvGrpSpPr/>
          <p:nvPr/>
        </p:nvGrpSpPr>
        <p:grpSpPr>
          <a:xfrm>
            <a:off x="8161089" y="6057263"/>
            <a:ext cx="806733" cy="109788"/>
            <a:chOff x="4800372" y="271747"/>
            <a:chExt cx="806733" cy="148083"/>
          </a:xfrm>
        </p:grpSpPr>
        <p:sp>
          <p:nvSpPr>
            <p:cNvPr id="102" name="5-конечная звезда 10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5-конечная звезда 10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5-конечная звезда 10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5-конечная звезда 10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48225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-1" y="34330"/>
            <a:ext cx="9144000" cy="54228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городских детских стационаров </a:t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2018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673440"/>
              </p:ext>
            </p:extLst>
          </p:nvPr>
        </p:nvGraphicFramePr>
        <p:xfrm>
          <a:off x="-1" y="556598"/>
          <a:ext cx="9144001" cy="6184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85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0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1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1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0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43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487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00148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510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380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135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КР (%)=ФБ/</a:t>
                      </a: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 </a:t>
                      </a: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ПБ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КР (%)=ФБ/</a:t>
                      </a: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max </a:t>
                      </a:r>
                      <a:r>
                        <a:rPr kumimoji="0" lang="ru-RU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ПБ</a:t>
                      </a:r>
                      <a:endParaRPr kumimoji="0" lang="ru-RU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94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Жамбылская</a:t>
                      </a: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 "Городская детская больница №1" </a:t>
                      </a:r>
                      <a:r>
                        <a:rPr lang="ru-RU" sz="105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УЗ </a:t>
                      </a:r>
                      <a:r>
                        <a:rPr lang="ru-RU" sz="105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Жамбылской</a:t>
                      </a:r>
                      <a:r>
                        <a:rPr lang="ru-RU" sz="105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области"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82,3%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96,6%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861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"Детская больница города Караганды" </a:t>
                      </a:r>
                      <a:r>
                        <a:rPr lang="ru-RU" sz="105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УЗ Карагандинской </a:t>
                      </a: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50,9%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886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Костанайская</a:t>
                      </a: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"</a:t>
                      </a:r>
                      <a:r>
                        <a:rPr lang="ru-RU" sz="105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Костанайская</a:t>
                      </a: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детская больница" </a:t>
                      </a:r>
                      <a:r>
                        <a:rPr lang="ru-RU" sz="105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УЗ </a:t>
                      </a:r>
                      <a:r>
                        <a:rPr lang="ru-RU" sz="105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Костанайской</a:t>
                      </a:r>
                      <a:r>
                        <a:rPr lang="ru-RU" sz="105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72,5%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59,4%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886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Мангистауская</a:t>
                      </a: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"</a:t>
                      </a:r>
                      <a:r>
                        <a:rPr lang="ru-RU" sz="105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Жанаозенская</a:t>
                      </a: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детская больница" </a:t>
                      </a:r>
                      <a:r>
                        <a:rPr lang="ru-RU" sz="105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УЗ </a:t>
                      </a:r>
                      <a:r>
                        <a:rPr lang="ru-RU" sz="105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Мангистауской</a:t>
                      </a:r>
                      <a:r>
                        <a:rPr lang="ru-RU" sz="105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области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35,2%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31,3%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323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Шымкент</a:t>
                      </a:r>
                      <a:endParaRPr lang="ru-RU" sz="105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"</a:t>
                      </a:r>
                      <a:r>
                        <a:rPr lang="ru-RU" sz="105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Шымкентская</a:t>
                      </a: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детская больница №1" </a:t>
                      </a:r>
                      <a:r>
                        <a:rPr lang="ru-RU" sz="105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УЗ г. Шымкент</a:t>
                      </a:r>
                      <a:endParaRPr lang="ru-RU" sz="105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64,1%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297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78,2%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8127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Туркестанская</a:t>
                      </a:r>
                      <a:endParaRPr lang="ru-RU" sz="105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"Туркестанская городская детская больница" </a:t>
                      </a:r>
                      <a:r>
                        <a:rPr lang="ru-RU" sz="105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УЗ Туркестанской области</a:t>
                      </a:r>
                      <a:endParaRPr lang="ru-RU" sz="105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43,1%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92,1%</a:t>
                      </a:r>
                      <a:endParaRPr lang="ru-RU" sz="11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4684">
                <a:tc gridSpan="8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максимальный пороговый балл, 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ФБ-фактический балл, 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КР-коэффициент результативности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78" name="Группа 77"/>
          <p:cNvGrpSpPr/>
          <p:nvPr/>
        </p:nvGrpSpPr>
        <p:grpSpPr>
          <a:xfrm>
            <a:off x="8252792" y="3818554"/>
            <a:ext cx="582325" cy="109788"/>
            <a:chOff x="5024780" y="271747"/>
            <a:chExt cx="582325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3" name="Группа 82"/>
          <p:cNvGrpSpPr/>
          <p:nvPr/>
        </p:nvGrpSpPr>
        <p:grpSpPr>
          <a:xfrm>
            <a:off x="5436096" y="2348880"/>
            <a:ext cx="806733" cy="109788"/>
            <a:chOff x="4800372" y="271747"/>
            <a:chExt cx="806733" cy="148083"/>
          </a:xfrm>
        </p:grpSpPr>
        <p:sp>
          <p:nvSpPr>
            <p:cNvPr id="84" name="5-конечная звезда 8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5-конечная звезда 8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5-конечная звезда 9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7" name="Группа 146"/>
          <p:cNvGrpSpPr/>
          <p:nvPr/>
        </p:nvGrpSpPr>
        <p:grpSpPr>
          <a:xfrm>
            <a:off x="5513357" y="3145007"/>
            <a:ext cx="582325" cy="109788"/>
            <a:chOff x="6236568" y="276066"/>
            <a:chExt cx="582325" cy="148083"/>
          </a:xfrm>
        </p:grpSpPr>
        <p:sp>
          <p:nvSpPr>
            <p:cNvPr id="148" name="5-конечная звезда 14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5-конечная звезда 14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5-конечная звезда 14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8" name="Группа 157"/>
          <p:cNvGrpSpPr/>
          <p:nvPr/>
        </p:nvGrpSpPr>
        <p:grpSpPr>
          <a:xfrm>
            <a:off x="8341677" y="4515300"/>
            <a:ext cx="365246" cy="109788"/>
            <a:chOff x="7472157" y="269324"/>
            <a:chExt cx="365246" cy="148082"/>
          </a:xfrm>
        </p:grpSpPr>
        <p:sp>
          <p:nvSpPr>
            <p:cNvPr id="159" name="5-конечная звезда 15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5-конечная звезда 15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1" name="Группа 160"/>
          <p:cNvGrpSpPr/>
          <p:nvPr/>
        </p:nvGrpSpPr>
        <p:grpSpPr>
          <a:xfrm>
            <a:off x="5625027" y="4515301"/>
            <a:ext cx="365246" cy="109788"/>
            <a:chOff x="7472157" y="269324"/>
            <a:chExt cx="365246" cy="148082"/>
          </a:xfrm>
        </p:grpSpPr>
        <p:sp>
          <p:nvSpPr>
            <p:cNvPr id="162" name="5-конечная звезда 16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5-конечная звезда 16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8028384" y="2403773"/>
            <a:ext cx="1008112" cy="109789"/>
            <a:chOff x="8028384" y="2403773"/>
            <a:chExt cx="1008112" cy="109789"/>
          </a:xfrm>
        </p:grpSpPr>
        <p:grpSp>
          <p:nvGrpSpPr>
            <p:cNvPr id="111" name="Группа 110"/>
            <p:cNvGrpSpPr/>
            <p:nvPr/>
          </p:nvGrpSpPr>
          <p:grpSpPr>
            <a:xfrm>
              <a:off x="8028384" y="2403773"/>
              <a:ext cx="806733" cy="109788"/>
              <a:chOff x="4800372" y="271747"/>
              <a:chExt cx="806733" cy="148083"/>
            </a:xfrm>
          </p:grpSpPr>
          <p:sp>
            <p:nvSpPr>
              <p:cNvPr id="133" name="5-конечная звезда 132"/>
              <p:cNvSpPr/>
              <p:nvPr/>
            </p:nvSpPr>
            <p:spPr>
              <a:xfrm>
                <a:off x="4800372" y="271749"/>
                <a:ext cx="144016" cy="148081"/>
              </a:xfrm>
              <a:prstGeom prst="star5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4" name="5-конечная звезда 133"/>
              <p:cNvSpPr/>
              <p:nvPr/>
            </p:nvSpPr>
            <p:spPr>
              <a:xfrm>
                <a:off x="5024780" y="271749"/>
                <a:ext cx="144016" cy="148081"/>
              </a:xfrm>
              <a:prstGeom prst="star5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5" name="5-конечная звезда 134"/>
              <p:cNvSpPr/>
              <p:nvPr/>
            </p:nvSpPr>
            <p:spPr>
              <a:xfrm>
                <a:off x="5247065" y="271748"/>
                <a:ext cx="144016" cy="148081"/>
              </a:xfrm>
              <a:prstGeom prst="star5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6" name="5-конечная звезда 135"/>
              <p:cNvSpPr/>
              <p:nvPr/>
            </p:nvSpPr>
            <p:spPr>
              <a:xfrm>
                <a:off x="5463089" y="271747"/>
                <a:ext cx="144016" cy="148081"/>
              </a:xfrm>
              <a:prstGeom prst="star5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65" name="5-конечная звезда 164"/>
            <p:cNvSpPr/>
            <p:nvPr/>
          </p:nvSpPr>
          <p:spPr>
            <a:xfrm>
              <a:off x="8892480" y="2403774"/>
              <a:ext cx="144016" cy="109788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7" name="Группа 86"/>
          <p:cNvGrpSpPr/>
          <p:nvPr/>
        </p:nvGrpSpPr>
        <p:grpSpPr>
          <a:xfrm>
            <a:off x="8244408" y="5232749"/>
            <a:ext cx="590709" cy="109787"/>
            <a:chOff x="4800372" y="271748"/>
            <a:chExt cx="590709" cy="148082"/>
          </a:xfrm>
        </p:grpSpPr>
        <p:sp>
          <p:nvSpPr>
            <p:cNvPr id="88" name="5-конечная звезда 87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5-конечная звезда 89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2" name="Группа 91"/>
          <p:cNvGrpSpPr/>
          <p:nvPr/>
        </p:nvGrpSpPr>
        <p:grpSpPr>
          <a:xfrm>
            <a:off x="5436096" y="3807351"/>
            <a:ext cx="806733" cy="109788"/>
            <a:chOff x="4800372" y="271747"/>
            <a:chExt cx="806733" cy="148083"/>
          </a:xfrm>
        </p:grpSpPr>
        <p:sp>
          <p:nvSpPr>
            <p:cNvPr id="93" name="5-конечная звезда 92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5-конечная звезда 93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5-конечная звезда 94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5-конечная звезда 95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7" name="Группа 96"/>
          <p:cNvGrpSpPr/>
          <p:nvPr/>
        </p:nvGrpSpPr>
        <p:grpSpPr>
          <a:xfrm>
            <a:off x="8143718" y="3166134"/>
            <a:ext cx="806733" cy="109788"/>
            <a:chOff x="4800372" y="271747"/>
            <a:chExt cx="806733" cy="148083"/>
          </a:xfrm>
        </p:grpSpPr>
        <p:sp>
          <p:nvSpPr>
            <p:cNvPr id="98" name="5-конечная звезда 97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5-конечная звезда 98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5-конечная звезда 11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5-конечная звезда 11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4" name="Группа 113"/>
          <p:cNvGrpSpPr/>
          <p:nvPr/>
        </p:nvGrpSpPr>
        <p:grpSpPr>
          <a:xfrm>
            <a:off x="5508104" y="5232750"/>
            <a:ext cx="582325" cy="109788"/>
            <a:chOff x="6236568" y="276066"/>
            <a:chExt cx="582325" cy="148083"/>
          </a:xfrm>
        </p:grpSpPr>
        <p:sp>
          <p:nvSpPr>
            <p:cNvPr id="115" name="5-конечная звезда 11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5-конечная звезда 11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5-конечная звезда 11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1" name="Группа 120"/>
          <p:cNvGrpSpPr/>
          <p:nvPr/>
        </p:nvGrpSpPr>
        <p:grpSpPr>
          <a:xfrm>
            <a:off x="5625027" y="5805522"/>
            <a:ext cx="365246" cy="109788"/>
            <a:chOff x="7472157" y="269324"/>
            <a:chExt cx="365246" cy="148082"/>
          </a:xfrm>
        </p:grpSpPr>
        <p:sp>
          <p:nvSpPr>
            <p:cNvPr id="122" name="5-конечная звезда 12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5-конечная звезда 12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4" name="Группа 123"/>
          <p:cNvGrpSpPr/>
          <p:nvPr/>
        </p:nvGrpSpPr>
        <p:grpSpPr>
          <a:xfrm>
            <a:off x="8058851" y="5860416"/>
            <a:ext cx="1008112" cy="109789"/>
            <a:chOff x="8028384" y="2403773"/>
            <a:chExt cx="1008112" cy="109789"/>
          </a:xfrm>
        </p:grpSpPr>
        <p:grpSp>
          <p:nvGrpSpPr>
            <p:cNvPr id="125" name="Группа 124"/>
            <p:cNvGrpSpPr/>
            <p:nvPr/>
          </p:nvGrpSpPr>
          <p:grpSpPr>
            <a:xfrm>
              <a:off x="8028384" y="2403773"/>
              <a:ext cx="806733" cy="109788"/>
              <a:chOff x="4800372" y="271747"/>
              <a:chExt cx="806733" cy="148083"/>
            </a:xfrm>
          </p:grpSpPr>
          <p:sp>
            <p:nvSpPr>
              <p:cNvPr id="127" name="5-конечная звезда 126"/>
              <p:cNvSpPr/>
              <p:nvPr/>
            </p:nvSpPr>
            <p:spPr>
              <a:xfrm>
                <a:off x="4800372" y="271749"/>
                <a:ext cx="144016" cy="148081"/>
              </a:xfrm>
              <a:prstGeom prst="star5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8" name="5-конечная звезда 127"/>
              <p:cNvSpPr/>
              <p:nvPr/>
            </p:nvSpPr>
            <p:spPr>
              <a:xfrm>
                <a:off x="5024780" y="271749"/>
                <a:ext cx="144016" cy="148081"/>
              </a:xfrm>
              <a:prstGeom prst="star5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9" name="5-конечная звезда 128"/>
              <p:cNvSpPr/>
              <p:nvPr/>
            </p:nvSpPr>
            <p:spPr>
              <a:xfrm>
                <a:off x="5247065" y="271748"/>
                <a:ext cx="144016" cy="148081"/>
              </a:xfrm>
              <a:prstGeom prst="star5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0" name="5-конечная звезда 129"/>
              <p:cNvSpPr/>
              <p:nvPr/>
            </p:nvSpPr>
            <p:spPr>
              <a:xfrm>
                <a:off x="5463089" y="271747"/>
                <a:ext cx="144016" cy="148081"/>
              </a:xfrm>
              <a:prstGeom prst="star5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26" name="5-конечная звезда 125"/>
            <p:cNvSpPr/>
            <p:nvPr/>
          </p:nvSpPr>
          <p:spPr>
            <a:xfrm>
              <a:off x="8892480" y="2403774"/>
              <a:ext cx="144016" cy="109788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09924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2302</TotalTime>
  <Words>724</Words>
  <Application>Microsoft Office PowerPoint</Application>
  <PresentationFormat>Экран (4:3)</PresentationFormat>
  <Paragraphs>215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Helvetica Neue</vt:lpstr>
      <vt:lpstr>Times New Roman</vt:lpstr>
      <vt:lpstr>Тема Office</vt:lpstr>
      <vt:lpstr>РЕСПУБЛИКАНСКИЙ ЦЕНТР РАЗВИТИЯ ЗДРАВООХРАНЕНИЯ МИНИСТЕРСТВА ЗДРАВООХРАНЕНИЯ РЕСПУБЛИКИ КАЗАХСТАН</vt:lpstr>
      <vt:lpstr>Итоги распределения звезд областных детских стационаров  по итогам 2018 года</vt:lpstr>
      <vt:lpstr>Итоги распределения звезд областных детских стационаров  по итогам 2018 года</vt:lpstr>
      <vt:lpstr>Итоги распределения звезд городских детских стационаров  по итогам 2018 года</vt:lpstr>
      <vt:lpstr>Итоги распределения звезд городских детских стационаров  по итогам 2018 года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РЕСПУБЛИКАНСКИЙ ЦЕНТР РАЗВИТИЯ ЗДРАВООХРАНЕНИЯ МИНИСТЕРСТВА ЗДРАВООХРАНЕНИЯ РЕСПУБЛИКИ КАЗАХСТАН</dc:title>
  <dc:creator>Елюбаев Асанали Санатович</dc:creator>
  <cp:lastModifiedBy>Сарсембайкызы Гулбану С</cp:lastModifiedBy>
  <cp:revision>271</cp:revision>
  <dcterms:created xsi:type="dcterms:W3CDTF">2018-06-05T11:43:03Z</dcterms:created>
  <dcterms:modified xsi:type="dcterms:W3CDTF">2019-07-09T04:00:03Z</dcterms:modified>
</cp:coreProperties>
</file>